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79300" cy="9134475" type="ledger"/>
  <p:notesSz cx="6858000" cy="9144000"/>
  <p:defaultTextStyle>
    <a:defPPr>
      <a:defRPr lang="es-E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69" autoAdjust="0"/>
  </p:normalViewPr>
  <p:slideViewPr>
    <p:cSldViewPr>
      <p:cViewPr varScale="1">
        <p:scale>
          <a:sx n="49" d="100"/>
          <a:sy n="49" d="100"/>
        </p:scale>
        <p:origin x="1434" y="54"/>
      </p:cViewPr>
      <p:guideLst>
        <p:guide orient="horz" pos="2877"/>
        <p:guide pos="38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86914776678522E-4"/>
          <c:y val="0.13987243960917101"/>
          <c:w val="0.99967111688846744"/>
          <c:h val="0.79173201564090201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'2022'!$B$2:$J$2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0305958132045E-2"/>
                  <c:y val="-0.31149927219796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36-429D-ADC6-94A4A85311A8}"/>
                </c:ext>
              </c:extLst>
            </c:dLbl>
            <c:dLbl>
              <c:idx val="1"/>
              <c:layout>
                <c:manualLayout>
                  <c:x val="3.2206119162640902E-3"/>
                  <c:y val="-0.378457059679767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36-429D-ADC6-94A4A85311A8}"/>
                </c:ext>
              </c:extLst>
            </c:dLbl>
            <c:dLbl>
              <c:idx val="2"/>
              <c:layout>
                <c:manualLayout>
                  <c:x val="1.5297906602254429E-2"/>
                  <c:y val="-0.35225618631732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36-429D-ADC6-94A4A85311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'2022'!$B$3:$M$3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'2022'!$B$10:$D$10</c:f>
              <c:numCache>
                <c:formatCode>"$"#,##0.00</c:formatCode>
                <c:ptCount val="3"/>
                <c:pt idx="0">
                  <c:v>370860.3</c:v>
                </c:pt>
                <c:pt idx="1">
                  <c:v>534587.69999999995</c:v>
                </c:pt>
                <c:pt idx="2">
                  <c:v>814679.46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36-429D-ADC6-94A4A85311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1481088"/>
        <c:axId val="121482624"/>
        <c:axId val="0"/>
      </c:bar3DChart>
      <c:catAx>
        <c:axId val="12148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b="1"/>
            </a:pPr>
            <a:endParaRPr lang="es-MX"/>
          </a:p>
        </c:txPr>
        <c:crossAx val="121482624"/>
        <c:crosses val="autoZero"/>
        <c:auto val="1"/>
        <c:lblAlgn val="ctr"/>
        <c:lblOffset val="100"/>
        <c:noMultiLvlLbl val="0"/>
      </c:catAx>
      <c:valAx>
        <c:axId val="121482624"/>
        <c:scaling>
          <c:logBase val="10"/>
          <c:orientation val="minMax"/>
        </c:scaling>
        <c:delete val="1"/>
        <c:axPos val="l"/>
        <c:majorGridlines/>
        <c:numFmt formatCode="&quot;$&quot;#,##0.00" sourceLinked="1"/>
        <c:majorTickMark val="out"/>
        <c:minorTickMark val="none"/>
        <c:tickLblPos val="nextTo"/>
        <c:crossAx val="12148108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406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334930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826895" y="3755284"/>
            <a:ext cx="8525510" cy="2334366"/>
          </a:xfrm>
        </p:spPr>
        <p:txBody>
          <a:bodyPr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 marL="608945" indent="0" algn="ctr">
              <a:buNone/>
            </a:lvl2pPr>
            <a:lvl3pPr marL="1217889" indent="0" algn="ctr">
              <a:buNone/>
            </a:lvl3pPr>
            <a:lvl4pPr marL="1826834" indent="0" algn="ctr">
              <a:buNone/>
            </a:lvl4pPr>
            <a:lvl5pPr marL="2435779" indent="0" algn="ctr">
              <a:buNone/>
            </a:lvl5pPr>
            <a:lvl6pPr marL="3044723" indent="0" algn="ctr">
              <a:buNone/>
            </a:lvl6pPr>
            <a:lvl7pPr marL="3653668" indent="0" algn="ctr">
              <a:buNone/>
            </a:lvl7pPr>
            <a:lvl8pPr marL="4262613" indent="0" algn="ctr">
              <a:buNone/>
            </a:lvl8pPr>
            <a:lvl9pPr marL="4871557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207048" y="3223455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3448" y="507471"/>
            <a:ext cx="10352405" cy="2334366"/>
          </a:xfrm>
        </p:spPr>
        <p:txBody>
          <a:bodyPr anchor="b"/>
          <a:lstStyle>
            <a:lvl1pPr>
              <a:defRPr sz="56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9337463" y="0"/>
            <a:ext cx="2841837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5356862" y="4366279"/>
            <a:ext cx="831846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9110117" y="3896954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9235969" y="4022806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11611" y="40090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5977" y="405977"/>
            <a:ext cx="8728498" cy="775373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844934" y="405979"/>
            <a:ext cx="1928389" cy="7793906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809526" y="1367071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01917" y="2033943"/>
            <a:ext cx="11326749" cy="608965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25374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202988" y="3044825"/>
            <a:ext cx="11765204" cy="405977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07048" y="189605"/>
            <a:ext cx="11765204" cy="284995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2667" y="3653791"/>
            <a:ext cx="8631232" cy="2228643"/>
          </a:xfrm>
        </p:spPr>
        <p:txBody>
          <a:bodyPr anchor="t"/>
          <a:lstStyle>
            <a:lvl1pPr marL="0" indent="0" algn="ctr">
              <a:buNone/>
              <a:defRPr sz="2100" b="1" cap="all" spc="333" baseline="0">
                <a:solidFill>
                  <a:schemeClr val="tx2"/>
                </a:solidFill>
              </a:defRPr>
            </a:lvl1pPr>
            <a:lvl2pPr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202988" y="3247813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5683674" y="2817478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5809526" y="2943331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2929546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081" y="710459"/>
            <a:ext cx="10352405" cy="2029883"/>
          </a:xfrm>
        </p:spPr>
        <p:txBody>
          <a:bodyPr anchor="b"/>
          <a:lstStyle>
            <a:lvl1pPr algn="ctr">
              <a:buNone/>
              <a:defRPr sz="56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13557" y="8537689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6077770" y="2098682"/>
            <a:ext cx="11882" cy="641938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401917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6394132" y="1826895"/>
            <a:ext cx="5379191" cy="6235802"/>
          </a:xfrm>
        </p:spPr>
        <p:txBody>
          <a:bodyPr/>
          <a:lstStyle>
            <a:lvl1pPr>
              <a:defRPr sz="33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6089650" y="2930644"/>
            <a:ext cx="0" cy="5578119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12179300" cy="1928389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02988" y="1826895"/>
            <a:ext cx="11765204" cy="121793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94361" y="8513331"/>
            <a:ext cx="11765204" cy="4140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5381306" cy="97628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9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381786" y="2029883"/>
            <a:ext cx="5383420" cy="97434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900" b="1"/>
            </a:lvl1pPr>
            <a:lvl2pPr>
              <a:buNone/>
              <a:defRPr sz="2700" b="1"/>
            </a:lvl2pPr>
            <a:lvl3pPr>
              <a:buNone/>
              <a:defRPr sz="24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977" y="8537689"/>
            <a:ext cx="4770226" cy="487172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202988" y="1705102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401917" y="3291745"/>
            <a:ext cx="5383251" cy="508590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6394132" y="3291745"/>
            <a:ext cx="5379191" cy="5090947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88441"/>
            <a:ext cx="608965" cy="587820"/>
          </a:xfrm>
        </p:spPr>
        <p:txBody>
          <a:bodyPr/>
          <a:lstStyle>
            <a:lvl1pPr algn="ctr">
              <a:defRPr/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785168" y="1379922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12179300" cy="2070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94869" y="8513331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02988" y="21110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5683674" y="8424016"/>
            <a:ext cx="811953" cy="587819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597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12179300" cy="15833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7471" y="1217930"/>
            <a:ext cx="3146319" cy="1319424"/>
          </a:xfrm>
        </p:spPr>
        <p:txBody>
          <a:bodyPr anchor="b">
            <a:noAutofit/>
          </a:bodyPr>
          <a:lstStyle>
            <a:lvl1pPr algn="l">
              <a:buNone/>
              <a:defRPr sz="29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07471" y="2638849"/>
            <a:ext cx="3146319" cy="5520860"/>
          </a:xfrm>
        </p:spPr>
        <p:txBody>
          <a:bodyPr/>
          <a:lstStyle>
            <a:lvl1pPr marL="0" indent="0">
              <a:spcAft>
                <a:spcPts val="1332"/>
              </a:spcAft>
              <a:buNone/>
              <a:defRPr sz="2100">
                <a:solidFill>
                  <a:srgbClr val="FFFFFF"/>
                </a:solidFill>
              </a:defRPr>
            </a:lvl1pPr>
            <a:lvl2pPr>
              <a:buNone/>
              <a:defRPr sz="16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298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4161261" y="913447"/>
            <a:ext cx="7510568" cy="7206086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506341" cy="487172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202988" y="710459"/>
            <a:ext cx="117652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02988" y="202988"/>
            <a:ext cx="11765204" cy="401917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02988" y="811953"/>
            <a:ext cx="3653790" cy="7815051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725401" y="304483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851253" y="430335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826895" y="416550"/>
            <a:ext cx="608965" cy="587820"/>
          </a:xfrm>
        </p:spPr>
        <p:txBody>
          <a:bodyPr/>
          <a:lstStyle/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96333" y="6698615"/>
            <a:ext cx="7815051" cy="1623907"/>
          </a:xfrm>
        </p:spPr>
        <p:txBody>
          <a:bodyPr anchor="t">
            <a:noAutofit/>
          </a:bodyPr>
          <a:lstStyle>
            <a:lvl1pPr algn="l">
              <a:buNone/>
              <a:defRPr sz="32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996333" y="811954"/>
            <a:ext cx="7815051" cy="5683673"/>
          </a:xfrm>
        </p:spPr>
        <p:txBody>
          <a:bodyPr/>
          <a:lstStyle>
            <a:lvl1pPr marL="0" indent="0">
              <a:buNone/>
              <a:defRPr sz="43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7471" y="1319424"/>
            <a:ext cx="3247813" cy="7003098"/>
          </a:xfrm>
        </p:spPr>
        <p:txBody>
          <a:bodyPr/>
          <a:lstStyle>
            <a:lvl1pPr marL="0" indent="0">
              <a:spcAft>
                <a:spcPts val="1332"/>
              </a:spcAft>
              <a:buFontTx/>
              <a:buNone/>
              <a:defRPr sz="2100">
                <a:solidFill>
                  <a:srgbClr val="FFFFFF"/>
                </a:solidFill>
              </a:defRPr>
            </a:lvl1pPr>
            <a:lvl2pPr>
              <a:defRPr sz="16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7709497" y="8531083"/>
            <a:ext cx="4055707" cy="487172"/>
          </a:xfrm>
        </p:spPr>
        <p:txBody>
          <a:bodyPr/>
          <a:lstStyle/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1917" y="8538893"/>
            <a:ext cx="4774286" cy="487172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8931487"/>
            <a:ext cx="12179300" cy="20298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1"/>
            <a:ext cx="12179300" cy="185589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1976312" y="0"/>
            <a:ext cx="202988" cy="91344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98928" y="8508974"/>
            <a:ext cx="11765204" cy="412321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7713557" y="8531083"/>
            <a:ext cx="4055707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r" eaLnBrk="1" latinLnBrk="0" hangingPunct="1">
              <a:defRPr kumimoji="0" sz="1900">
                <a:solidFill>
                  <a:srgbClr val="FFFFFF"/>
                </a:solidFill>
              </a:defRPr>
            </a:lvl1pPr>
          </a:lstStyle>
          <a:p>
            <a:fld id="{8B00DABA-663D-4A99-9FA6-F4AFFB833DBC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05977" y="8538893"/>
            <a:ext cx="4770226" cy="487172"/>
          </a:xfrm>
          <a:prstGeom prst="rect">
            <a:avLst/>
          </a:prstGeom>
        </p:spPr>
        <p:txBody>
          <a:bodyPr vert="horz" lIns="121789" tIns="60894" rIns="121789" bIns="60894"/>
          <a:lstStyle>
            <a:lvl1pPr algn="l" eaLnBrk="1" latinLnBrk="0" hangingPunct="1">
              <a:defRPr kumimoji="0" sz="16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202988" y="207048"/>
            <a:ext cx="11765204" cy="8720379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202988" y="1700551"/>
            <a:ext cx="117652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121789" tIns="60894" rIns="121789" bIns="60894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5683674" y="1273387"/>
            <a:ext cx="811953" cy="811953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5809526" y="1399240"/>
            <a:ext cx="560248" cy="56024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1789" tIns="60894" rIns="121789" bIns="6089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785168" y="1385455"/>
            <a:ext cx="608965" cy="587820"/>
          </a:xfrm>
          <a:prstGeom prst="rect">
            <a:avLst/>
          </a:prstGeom>
        </p:spPr>
        <p:txBody>
          <a:bodyPr vert="horz" lIns="60894" tIns="60894" rIns="60894" bIns="60894" anchor="ctr">
            <a:normAutofit/>
          </a:bodyPr>
          <a:lstStyle>
            <a:lvl1pPr algn="ctr" eaLnBrk="1" latinLnBrk="0" hangingPunct="1">
              <a:defRPr kumimoji="0" sz="21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BE4ECD-3479-44F8-A915-5B71A5E73AA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01917" y="304482"/>
            <a:ext cx="11367347" cy="1010882"/>
          </a:xfrm>
          <a:prstGeom prst="rect">
            <a:avLst/>
          </a:prstGeom>
        </p:spPr>
        <p:txBody>
          <a:bodyPr vert="horz" lIns="121789" tIns="60894" rIns="121789" bIns="60894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01917" y="2029883"/>
            <a:ext cx="11367347" cy="6126188"/>
          </a:xfrm>
          <a:prstGeom prst="rect">
            <a:avLst/>
          </a:prstGeom>
        </p:spPr>
        <p:txBody>
          <a:bodyPr vert="horz" lIns="121789" tIns="60894" rIns="121789" bIns="60894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65367" indent="-36536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30734" indent="-36536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900" kern="1200">
          <a:solidFill>
            <a:schemeClr val="tx2"/>
          </a:solidFill>
          <a:latin typeface="+mn-lt"/>
          <a:ea typeface="+mn-ea"/>
          <a:cs typeface="+mn-cs"/>
        </a:defRPr>
      </a:lvl2pPr>
      <a:lvl3pPr marL="1096100" indent="-304472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461467" indent="-304472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26834" indent="-304472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192201" indent="-24357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557568" indent="-243578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01146" indent="-243578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166512" indent="-243578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781137" y="2224133"/>
            <a:ext cx="8727870" cy="614912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algn="ctr"/>
            <a:r>
              <a:rPr lang="es-E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- MARZO 2024</a:t>
            </a:r>
            <a:endParaRPr lang="es-E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663037"/>
              </p:ext>
            </p:extLst>
          </p:nvPr>
        </p:nvGraphicFramePr>
        <p:xfrm>
          <a:off x="761059" y="3919165"/>
          <a:ext cx="11017222" cy="439248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15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5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1085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INGRESOS POR CONCEPTO DE MULTAS </a:t>
                      </a:r>
                      <a:endParaRPr lang="es-MX" sz="1600" b="1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ENERO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FEBRERO</a:t>
                      </a:r>
                    </a:p>
                  </a:txBody>
                  <a:tcPr marL="12687" marR="12687" marT="126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Arial Black" panose="020B0A04020102020204" pitchFamily="34" charset="0"/>
                        </a:rPr>
                        <a:t>MARZO</a:t>
                      </a:r>
                      <a:endParaRPr lang="es-MX" sz="2000" b="0" i="0" u="none" strike="noStrike" dirty="0">
                        <a:solidFill>
                          <a:srgbClr val="0070C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12687" marR="12687" marT="12687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381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SEGURIDAD PUBLICA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$369,860.30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$524,490.69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$789,012.46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7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POTECCION CIVIL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$10,097.01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$10,067.00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63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ECOLOGIA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$1,000.00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23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DESARROLLO </a:t>
                      </a:r>
                      <a:r>
                        <a:rPr lang="es-MX" sz="1800" u="none" strike="noStrike" dirty="0" smtClean="0">
                          <a:effectLst/>
                        </a:rPr>
                        <a:t>URBANO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724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ALCOHOLES 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$14,600.00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729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Ø"/>
                      </a:pPr>
                      <a:r>
                        <a:rPr lang="es-MX" sz="1800" u="none" strike="noStrike" dirty="0">
                          <a:effectLst/>
                        </a:rPr>
                        <a:t>CATASRO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$0.00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7347"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TOTAL:</a:t>
                      </a:r>
                      <a:endParaRPr lang="es-MX" sz="2800" b="1" i="0" u="none" strike="noStrike" dirty="0">
                        <a:solidFill>
                          <a:srgbClr val="0070C0"/>
                        </a:solidFill>
                        <a:effectLst/>
                        <a:latin typeface="MS Sans Serif"/>
                      </a:endParaRPr>
                    </a:p>
                  </a:txBody>
                  <a:tcPr marL="6339" marR="6339" marT="633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$370,860.30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$534,587.70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MS Sans Serif"/>
                        </a:rPr>
                        <a:t>$814,679.46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13 Rectángulo"/>
          <p:cNvSpPr/>
          <p:nvPr/>
        </p:nvSpPr>
        <p:spPr>
          <a:xfrm>
            <a:off x="1644460" y="1195635"/>
            <a:ext cx="9046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INGRESO POR MULTAS </a:t>
            </a:r>
            <a:endParaRPr lang="es-E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EBD7924-0E0A-4949-8B0D-701260B73B13}"/>
              </a:ext>
            </a:extLst>
          </p:cNvPr>
          <p:cNvSpPr/>
          <p:nvPr/>
        </p:nvSpPr>
        <p:spPr>
          <a:xfrm>
            <a:off x="209062" y="8671693"/>
            <a:ext cx="608965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ELABORÓ: ING. FCO. JAVIER ZAMORA ROJAS, AUXILIAR.</a:t>
            </a:r>
          </a:p>
          <a:p>
            <a:pPr lvl="0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TITULAR: C.P. EDUARDO GARCÍA ANDRADE, DIRECTOR DE INGRESOS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F734AC8-1A37-4423-8EB2-D38A2419B807}"/>
              </a:ext>
            </a:extLst>
          </p:cNvPr>
          <p:cNvSpPr/>
          <p:nvPr/>
        </p:nvSpPr>
        <p:spPr>
          <a:xfrm>
            <a:off x="7061761" y="8671693"/>
            <a:ext cx="49325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MX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 :</a:t>
            </a:r>
            <a:r>
              <a:rPr lang="es-MX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Estos ingresos se reflejan en la Cuenta Publica para realizar diferentes pagos de Municipio.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1265114" y="2262447"/>
            <a:ext cx="10010842" cy="692364"/>
          </a:xfrm>
          <a:prstGeom prst="rect">
            <a:avLst/>
          </a:prstGeom>
          <a:noFill/>
        </p:spPr>
        <p:txBody>
          <a:bodyPr wrap="square" lIns="121789" tIns="60894" rIns="121789" bIns="60894" rtlCol="0">
            <a:spAutoFit/>
          </a:bodyPr>
          <a:lstStyle/>
          <a:p>
            <a:pPr algn="ctr"/>
            <a:r>
              <a:rPr lang="es-ES" sz="3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DEL MES DE </a:t>
            </a:r>
            <a:r>
              <a:rPr lang="es-ES" sz="3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ENERO – MARZO 2024</a:t>
            </a:r>
          </a:p>
        </p:txBody>
      </p:sp>
      <p:pic>
        <p:nvPicPr>
          <p:cNvPr id="8" name="1 Imagen" descr="C:\Users\tesoreria\Downloads\Membretada Ingresos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86" t="2728" r="2988" b="87846"/>
          <a:stretch>
            <a:fillRect/>
          </a:stretch>
        </p:blipFill>
        <p:spPr bwMode="auto">
          <a:xfrm>
            <a:off x="273049" y="251503"/>
            <a:ext cx="2526285" cy="1147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2 Imagen" descr="C:\Users\javierzr\Desktop\Ingres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002" y="251504"/>
            <a:ext cx="2520280" cy="100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836550" y="1277516"/>
            <a:ext cx="1066189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COMPORTAMIENTO POR MULTAS </a:t>
            </a:r>
            <a:endParaRPr lang="es-E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41233"/>
              </p:ext>
            </p:extLst>
          </p:nvPr>
        </p:nvGraphicFramePr>
        <p:xfrm>
          <a:off x="-1719204" y="3775149"/>
          <a:ext cx="15773400" cy="436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99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1906</TotalTime>
  <Words>121</Words>
  <Application>Microsoft Office PowerPoint</Application>
  <PresentationFormat>Doble carta (432 x 279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Aparajita</vt:lpstr>
      <vt:lpstr>Arial</vt:lpstr>
      <vt:lpstr>Arial Black</vt:lpstr>
      <vt:lpstr>Georgia</vt:lpstr>
      <vt:lpstr>MS Sans Serif</vt:lpstr>
      <vt:lpstr>Wingdings</vt:lpstr>
      <vt:lpstr>Wingdings 2</vt:lpstr>
      <vt:lpstr>Civil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 Lauro Barajas Fuentes</dc:creator>
  <cp:lastModifiedBy>Itzel</cp:lastModifiedBy>
  <cp:revision>113</cp:revision>
  <cp:lastPrinted>2022-05-18T16:26:44Z</cp:lastPrinted>
  <dcterms:created xsi:type="dcterms:W3CDTF">2012-12-09T00:04:50Z</dcterms:created>
  <dcterms:modified xsi:type="dcterms:W3CDTF">2024-04-03T14:54:29Z</dcterms:modified>
</cp:coreProperties>
</file>